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Bristol" userId="117706f9-384e-4e68-adca-7998286ab0be" providerId="ADAL" clId="{F43A3D5F-148B-4DB9-9E4E-B1DB1E0DAAA2}"/>
    <pc:docChg chg="modSld">
      <pc:chgData name="Andrew Bristol" userId="117706f9-384e-4e68-adca-7998286ab0be" providerId="ADAL" clId="{F43A3D5F-148B-4DB9-9E4E-B1DB1E0DAAA2}" dt="2024-09-19T01:31:12.034" v="2" actId="1076"/>
      <pc:docMkLst>
        <pc:docMk/>
      </pc:docMkLst>
      <pc:sldChg chg="modSp mod">
        <pc:chgData name="Andrew Bristol" userId="117706f9-384e-4e68-adca-7998286ab0be" providerId="ADAL" clId="{F43A3D5F-148B-4DB9-9E4E-B1DB1E0DAAA2}" dt="2024-09-19T01:31:12.034" v="2" actId="1076"/>
        <pc:sldMkLst>
          <pc:docMk/>
          <pc:sldMk cId="503214274" sldId="257"/>
        </pc:sldMkLst>
        <pc:picChg chg="mod">
          <ac:chgData name="Andrew Bristol" userId="117706f9-384e-4e68-adca-7998286ab0be" providerId="ADAL" clId="{F43A3D5F-148B-4DB9-9E4E-B1DB1E0DAAA2}" dt="2024-09-19T01:31:12.034" v="2" actId="1076"/>
          <ac:picMkLst>
            <pc:docMk/>
            <pc:sldMk cId="503214274" sldId="257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0D41-6FFA-4431-9CBD-42B06030464B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CCB32-52B9-4182-BE73-22246A2544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80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12A3-F7B7-6541-9162-5312968B00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95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56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802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w/IM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9347" y="5817649"/>
            <a:ext cx="6318517" cy="2215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0504"/>
            <a:ext cx="1837765" cy="113900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41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39987" y="5308853"/>
            <a:ext cx="6338047" cy="387798"/>
          </a:xfrm>
        </p:spPr>
        <p:txBody>
          <a:bodyPr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41725" y="4878388"/>
            <a:ext cx="0" cy="1250950"/>
          </a:xfrm>
          <a:prstGeom prst="line">
            <a:avLst/>
          </a:prstGeom>
          <a:ln>
            <a:solidFill>
              <a:srgbClr val="FFFFFF">
                <a:alpha val="2431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56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8223823" cy="90011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1916113"/>
            <a:ext cx="8223250" cy="587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2690813"/>
            <a:ext cx="10801350" cy="297021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45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65009-4129-D649-ADA4-6FE1FBE03C52}"/>
              </a:ext>
            </a:extLst>
          </p:cNvPr>
          <p:cNvSpPr/>
          <p:nvPr userDrawn="1"/>
        </p:nvSpPr>
        <p:spPr>
          <a:xfrm>
            <a:off x="13854" y="-10391"/>
            <a:ext cx="12192000" cy="6868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3854" y="-20782"/>
            <a:ext cx="12192000" cy="6878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0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26" y="1396428"/>
            <a:ext cx="3672548" cy="2276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32" y="4167266"/>
            <a:ext cx="3292136" cy="8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4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062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024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16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273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025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891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567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586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FD30-DE9D-44AD-8F8F-27ACE097AC72}" type="datetimeFigureOut">
              <a:rPr lang="en-NZ" smtClean="0"/>
              <a:t>19/09/2024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E5820-C42D-47D7-8863-9E866723AC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9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494" y="4795935"/>
            <a:ext cx="686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useo Sans 900" panose="02000000000000000000" pitchFamily="50" charset="0"/>
                <a:cs typeface="MV Boli" panose="02000500030200090000" pitchFamily="2" charset="0"/>
              </a:rPr>
              <a:t>Update for growers in the Horizons region </a:t>
            </a:r>
            <a:endParaRPr lang="en-NZ" sz="2800" dirty="0">
              <a:solidFill>
                <a:schemeClr val="bg1"/>
              </a:solidFill>
              <a:latin typeface="Museo Sans 900" panose="02000000000000000000" pitchFamily="50" charset="0"/>
              <a:cs typeface="MV Boli" panose="0200050003020009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461" y="5750042"/>
            <a:ext cx="323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>18</a:t>
            </a:r>
            <a:r>
              <a:rPr lang="en-US" baseline="30000" dirty="0">
                <a:solidFill>
                  <a:schemeClr val="bg1"/>
                </a:solidFill>
                <a:latin typeface="Museo Sans 700" panose="02000000000000000000" pitchFamily="50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> September 2024</a:t>
            </a:r>
            <a:endParaRPr lang="en-NZ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2" b="22852"/>
          <a:stretch>
            <a:fillRect/>
          </a:stretch>
        </p:blipFill>
        <p:spPr>
          <a:xfrm>
            <a:off x="0" y="212500"/>
            <a:ext cx="12192000" cy="4413872"/>
          </a:xfrm>
        </p:spPr>
      </p:pic>
    </p:spTree>
    <p:extLst>
      <p:ext uri="{BB962C8B-B14F-4D97-AF65-F5344CB8AC3E}">
        <p14:creationId xmlns:p14="http://schemas.microsoft.com/office/powerpoint/2010/main" val="50321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52" y="611833"/>
            <a:ext cx="10801350" cy="8863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useo Sans 900" panose="02000000000000000000" pitchFamily="50" charset="0"/>
              </a:rPr>
              <a:t>Freshwater Farm Plans </a:t>
            </a:r>
            <a:br>
              <a:rPr lang="en-US" dirty="0"/>
            </a:br>
            <a:r>
              <a:rPr lang="en-US" sz="3100" cap="none" dirty="0">
                <a:latin typeface="Museo Sans 500" panose="02000000000000000000" pitchFamily="50" charset="0"/>
              </a:rPr>
              <a:t>Background</a:t>
            </a:r>
            <a:endParaRPr lang="en-NZ" sz="2800" cap="none" dirty="0">
              <a:latin typeface="Museo Sans 500" panose="020000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70" y="1686199"/>
            <a:ext cx="111476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Under the existing regulations, Horizons went live on the 1</a:t>
            </a:r>
            <a:r>
              <a:rPr lang="en-US" sz="1500" baseline="30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st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 April 2024 in a staged approach.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There has been consistent messaging from the government that FWFP’s are a useful tool but they intend to improve the system. </a:t>
            </a:r>
          </a:p>
          <a:p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Consultation involved variety of industries including: councils, farmers and growers and iwi.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September 4</a:t>
            </a:r>
            <a:r>
              <a:rPr lang="en-US" sz="1500" baseline="30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th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 2024, the announcement was made that there will be a pause in the roll-out of FWFP’s until system improvements are 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finalised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The pause will be enabled through minor amendments to the Resource Management Act (RMA). Farmers/growers wont be required to submit a farm plan for certification while changes are made to the system. </a:t>
            </a:r>
            <a:endParaRPr lang="en-NZ" sz="15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endParaRPr lang="en-NZ" dirty="0">
              <a:solidFill>
                <a:schemeClr val="bg1"/>
              </a:solidFill>
              <a:latin typeface="Museo Sans 100" panose="020000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30F6C-9BBF-F7D3-87CF-C405E3EE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2" y="3139718"/>
            <a:ext cx="5532107" cy="19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6976" y="303117"/>
            <a:ext cx="98942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dirty="0">
                <a:latin typeface="Museo Sans 900" panose="02000000000000000000" pitchFamily="50" charset="0"/>
              </a:rPr>
              <a:t>Freshwater farm plans</a:t>
            </a:r>
          </a:p>
          <a:p>
            <a:r>
              <a:rPr lang="en-NZ" sz="2800" dirty="0">
                <a:latin typeface="Museo Sans 500" panose="02000000000000000000" pitchFamily="50" charset="0"/>
              </a:rPr>
              <a:t>Background</a:t>
            </a:r>
            <a:br>
              <a:rPr lang="en-NZ" sz="2800" dirty="0">
                <a:latin typeface="Museo Sans 900" panose="02000000000000000000" pitchFamily="50" charset="0"/>
              </a:rPr>
            </a:br>
            <a:endParaRPr lang="en-NZ" sz="2800" dirty="0">
              <a:latin typeface="Museo Sans 900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539" y="1576873"/>
            <a:ext cx="6587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While Horizons has acknowledged the pause, there is still uncertainty.</a:t>
            </a:r>
          </a:p>
          <a:p>
            <a:endParaRPr lang="en-US" u="sng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New system improvements (NOT yet implemented or confirmed) </a:t>
            </a:r>
            <a:br>
              <a:rPr lang="en-US" u="sng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Risk based plans: complexity and actions could reflect the risk of contaminant loss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Combining certifier and auditor roles to reduce cost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Audit timeframes: risk perspective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Museo Sans 300" panose="02000000000000000000" pitchFamily="50" charset="0"/>
              </a:rPr>
            </a:b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3"/>
          <a:stretch/>
        </p:blipFill>
        <p:spPr>
          <a:xfrm>
            <a:off x="7867650" y="0"/>
            <a:ext cx="432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4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976" y="303117"/>
            <a:ext cx="9894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dirty="0">
                <a:latin typeface="Museo Sans 900" panose="02000000000000000000" pitchFamily="50" charset="0"/>
              </a:rPr>
              <a:t>Freshwater Farm Plans </a:t>
            </a:r>
            <a:br>
              <a:rPr lang="en-NZ" sz="2800" dirty="0">
                <a:latin typeface="Museo Sans 900" panose="02000000000000000000" pitchFamily="50" charset="0"/>
              </a:rPr>
            </a:br>
            <a:r>
              <a:rPr lang="en-NZ" sz="2800" dirty="0">
                <a:latin typeface="Museo Sans 500" panose="02000000000000000000" pitchFamily="50" charset="0"/>
              </a:rPr>
              <a:t>What have we been working on the last few months?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852" y="1623195"/>
            <a:ext cx="111957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Completed our regional training and it went live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Eight web-based training modules were available for potential certifiers/assessors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Number of applicants completed the training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Pdf of modules for public availability</a:t>
            </a:r>
            <a:endParaRPr lang="en-NZ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lvl="1"/>
            <a:endParaRPr lang="en-NZ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CCCV’s further improvements and changes have been made. Live FMU’s have CCCV’s available on our website. See the FWFP tile on the front page of our website. </a:t>
            </a:r>
          </a:p>
          <a:p>
            <a:endParaRPr lang="en-NZ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Developed our website. Links to guides to different sectors developing FWFP’s are available, as well as  useful information for mapping farms and how to use the CCCV.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Light touch approach: encouraging farmers to think about a plan. Their efforts now will still remain valid in an updated system. However, most farmers were waiting until they have greater certainty about system changes.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Provided support to catchment groups and industry groups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300" panose="02000000000000000000" pitchFamily="50" charset="0"/>
              </a:rPr>
              <a:t>.</a:t>
            </a:r>
            <a:br>
              <a:rPr lang="en-NZ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1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16" y="540032"/>
            <a:ext cx="10801350" cy="8863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useo Sans 900" panose="02000000000000000000" pitchFamily="50" charset="0"/>
              </a:rPr>
              <a:t>Freshwater Farm Plans</a:t>
            </a:r>
            <a:br>
              <a:rPr lang="en-US" dirty="0"/>
            </a:br>
            <a:r>
              <a:rPr lang="en-US" sz="2800" b="0" cap="none" dirty="0">
                <a:latin typeface="Museo Sans 500" panose="02000000000000000000" pitchFamily="50" charset="0"/>
              </a:rPr>
              <a:t>What is Horizons doing now? </a:t>
            </a:r>
            <a:endParaRPr lang="en-NZ" b="0" dirty="0">
              <a:latin typeface="Museo Sans 500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153" y="1856415"/>
            <a:ext cx="5224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Uncertainty around our next steps as a council. We are awaiting further announcements regarding the pause.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We have paused our regional training and applications in the meantime.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Museo Sans 1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Continue to work on areas of FWFP behind the scenes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CCCV’s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Regional training – workshops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92" y="1584107"/>
            <a:ext cx="3263358" cy="219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78715"/>
            <a:ext cx="3732245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9249451" cy="9001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Museo Sans 900" panose="02000000000000000000" pitchFamily="50" charset="0"/>
              </a:rPr>
              <a:t>Oranga</a:t>
            </a:r>
            <a:r>
              <a:rPr lang="en-US" dirty="0">
                <a:latin typeface="Museo Sans 900" panose="02000000000000000000" pitchFamily="50" charset="0"/>
              </a:rPr>
              <a:t> </a:t>
            </a:r>
            <a:r>
              <a:rPr lang="en-US" dirty="0" err="1">
                <a:latin typeface="Museo Sans 900" panose="02000000000000000000" pitchFamily="50" charset="0"/>
              </a:rPr>
              <a:t>Wai</a:t>
            </a:r>
            <a:r>
              <a:rPr lang="en-US" dirty="0">
                <a:latin typeface="Museo Sans 900" panose="02000000000000000000" pitchFamily="50" charset="0"/>
              </a:rPr>
              <a:t> | Our Freshwater Future</a:t>
            </a:r>
            <a:endParaRPr lang="en-NZ" dirty="0">
              <a:latin typeface="Museo Sans 900" panose="02000000000000000000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5511" y="1801636"/>
            <a:ext cx="8223250" cy="27699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b="1" dirty="0">
                <a:latin typeface="Museo Sans 100" panose="02000000000000000000" pitchFamily="50" charset="0"/>
              </a:rPr>
              <a:t>Freshwater One Plan review</a:t>
            </a:r>
            <a:endParaRPr lang="en-NZ" sz="2000" b="1" dirty="0">
              <a:latin typeface="Museo Sans 100" panose="02000000000000000000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5325" y="2690813"/>
            <a:ext cx="10801350" cy="29741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Council resolved to delay notification until late 2026/early 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This gives us time to do more community,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tangata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 whenua and industry engagement, and gather more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It also means that we can respond to the replacement NPS-FM (should be in force mid-2025)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Council’s desire to </a:t>
            </a:r>
            <a:r>
              <a:rPr lang="en-NZ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stop any decline in freshwater health and see improvements in water quality remains</a:t>
            </a:r>
          </a:p>
        </p:txBody>
      </p:sp>
    </p:spTree>
    <p:extLst>
      <p:ext uri="{BB962C8B-B14F-4D97-AF65-F5344CB8AC3E}">
        <p14:creationId xmlns:p14="http://schemas.microsoft.com/office/powerpoint/2010/main" val="176591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" y="351633"/>
            <a:ext cx="12136856" cy="61547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949440" y="3954780"/>
            <a:ext cx="22860" cy="2400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99484" y="3954780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useo Sans 700" panose="02000000000000000000" pitchFamily="50" charset="0"/>
              </a:rPr>
              <a:t>NPS-FM replaced</a:t>
            </a:r>
            <a:endParaRPr lang="en-NZ" dirty="0">
              <a:solidFill>
                <a:srgbClr val="FF0000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0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9227809" cy="9001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Museo Sans 900" panose="02000000000000000000" pitchFamily="50" charset="0"/>
              </a:rPr>
              <a:t>Oranga</a:t>
            </a:r>
            <a:r>
              <a:rPr lang="en-US" dirty="0">
                <a:latin typeface="Museo Sans 900" panose="02000000000000000000" pitchFamily="50" charset="0"/>
              </a:rPr>
              <a:t> </a:t>
            </a:r>
            <a:r>
              <a:rPr lang="en-US" dirty="0" err="1">
                <a:latin typeface="Museo Sans 900" panose="02000000000000000000" pitchFamily="50" charset="0"/>
              </a:rPr>
              <a:t>Wai</a:t>
            </a:r>
            <a:r>
              <a:rPr lang="en-US" dirty="0">
                <a:latin typeface="Museo Sans 900" panose="02000000000000000000" pitchFamily="50" charset="0"/>
              </a:rPr>
              <a:t> | Our Freshwater Future</a:t>
            </a:r>
            <a:endParaRPr lang="en-NZ" dirty="0">
              <a:latin typeface="Museo Sans 900" panose="02000000000000000000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1164" y="1744296"/>
            <a:ext cx="8223250" cy="276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Museo Sans 100" panose="02000000000000000000" pitchFamily="50" charset="0"/>
              </a:rPr>
              <a:t>What are we doing now?</a:t>
            </a:r>
            <a:endParaRPr lang="en-NZ" sz="2000" dirty="0">
              <a:latin typeface="Museo Sans 100" panose="02000000000000000000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5325" y="2452745"/>
            <a:ext cx="10801350" cy="33906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Continuing economic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Reviewing One Plan river, lake and estuary water quality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Technical work to develop environmental flows and take limits for rivers (water quantity)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Beginning drafting of the plan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Waiting for direction on Plan Change 2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  Quashing of the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Horowhenua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 specified vegetable growing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What will Horizons do to provide for CVG? We can’t answer that yet. Depends in part on PC2, and the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Govt’s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100" panose="02000000000000000000" pitchFamily="50" charset="0"/>
              </a:rPr>
              <a:t> RM reform work. </a:t>
            </a:r>
          </a:p>
        </p:txBody>
      </p:sp>
    </p:spTree>
    <p:extLst>
      <p:ext uri="{BB962C8B-B14F-4D97-AF65-F5344CB8AC3E}">
        <p14:creationId xmlns:p14="http://schemas.microsoft.com/office/powerpoint/2010/main" val="224384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48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C686FC1C0CE468591B7D2E38865DC" ma:contentTypeVersion="18" ma:contentTypeDescription="Create a new document." ma:contentTypeScope="" ma:versionID="b9fd58207bc0995e95b9ae35e915a45b">
  <xsd:schema xmlns:xsd="http://www.w3.org/2001/XMLSchema" xmlns:xs="http://www.w3.org/2001/XMLSchema" xmlns:p="http://schemas.microsoft.com/office/2006/metadata/properties" xmlns:ns2="c072888b-c452-4383-b52e-f519f531950a" xmlns:ns3="092ee724-0c9c-4caf-a115-a78e30f5bd1f" targetNamespace="http://schemas.microsoft.com/office/2006/metadata/properties" ma:root="true" ma:fieldsID="fc985cbc3660eae25b412f95b7082bec" ns2:_="" ns3:_="">
    <xsd:import namespace="c072888b-c452-4383-b52e-f519f531950a"/>
    <xsd:import namespace="092ee724-0c9c-4caf-a115-a78e30f5bd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2888b-c452-4383-b52e-f519f531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bb37cda-9114-4402-b61b-f009cee9d1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ee724-0c9c-4caf-a115-a78e30f5bd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7db06a-d14d-4aea-abed-c768679b114a}" ma:internalName="TaxCatchAll" ma:showField="CatchAllData" ma:web="092ee724-0c9c-4caf-a115-a78e30f5bd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2ee724-0c9c-4caf-a115-a78e30f5bd1f" xsi:nil="true"/>
    <lcf76f155ced4ddcb4097134ff3c332f xmlns="c072888b-c452-4383-b52e-f519f53195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21F7B-DEBF-45CE-85FB-720026CB6D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C0F4D-B3CC-4AB2-8E6B-55AD17BA7AB1}"/>
</file>

<file path=customXml/itemProps3.xml><?xml version="1.0" encoding="utf-8"?>
<ds:datastoreItem xmlns:ds="http://schemas.openxmlformats.org/officeDocument/2006/customXml" ds:itemID="{9E8CC7EE-5861-4265-A5DC-6197482C9F1C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567</Words>
  <Application>Microsoft Office PowerPoint</Application>
  <PresentationFormat>Widescreen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Museo Sans 100</vt:lpstr>
      <vt:lpstr>Museo Sans 300</vt:lpstr>
      <vt:lpstr>Museo Sans 500</vt:lpstr>
      <vt:lpstr>Museo Sans 700</vt:lpstr>
      <vt:lpstr>Museo Sans 900</vt:lpstr>
      <vt:lpstr>Office Theme</vt:lpstr>
      <vt:lpstr>PowerPoint Presentation</vt:lpstr>
      <vt:lpstr>Freshwater Farm Plans  Background</vt:lpstr>
      <vt:lpstr>PowerPoint Presentation</vt:lpstr>
      <vt:lpstr>PowerPoint Presentation</vt:lpstr>
      <vt:lpstr>Freshwater Farm Plans What is Horizons doing now? </vt:lpstr>
      <vt:lpstr>Oranga Wai | Our Freshwater Future</vt:lpstr>
      <vt:lpstr>PowerPoint Presentation</vt:lpstr>
      <vt:lpstr>Oranga Wai | Our Freshwater Future</vt:lpstr>
      <vt:lpstr>PowerPoint Presentation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Stratton</dc:creator>
  <cp:lastModifiedBy>Andrew Bristol</cp:lastModifiedBy>
  <cp:revision>5</cp:revision>
  <cp:lastPrinted>2024-09-17T23:23:35Z</cp:lastPrinted>
  <dcterms:created xsi:type="dcterms:W3CDTF">2024-09-17T20:13:38Z</dcterms:created>
  <dcterms:modified xsi:type="dcterms:W3CDTF">2024-09-19T01:31:14Z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0x0101000D6C686FC1C0CE468591B7D2E38865DC</vt:lpwstr>
  </property>
</Properties>
</file>